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61" r:id="rId4"/>
    <p:sldId id="263" r:id="rId5"/>
    <p:sldId id="259" r:id="rId6"/>
    <p:sldId id="264" r:id="rId7"/>
    <p:sldId id="265" r:id="rId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EC3C"/>
    <a:srgbClr val="9BFF21"/>
    <a:srgbClr val="FFDC47"/>
    <a:srgbClr val="FF8001"/>
    <a:srgbClr val="FFABC9"/>
    <a:srgbClr val="FF9900"/>
    <a:srgbClr val="FFFF21"/>
    <a:srgbClr val="9900CC"/>
    <a:srgbClr val="D99B01"/>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816" autoAdjust="0"/>
  </p:normalViewPr>
  <p:slideViewPr>
    <p:cSldViewPr>
      <p:cViewPr>
        <p:scale>
          <a:sx n="66" d="100"/>
          <a:sy n="66" d="100"/>
        </p:scale>
        <p:origin x="-600" y="432"/>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0E1622-AE58-4804-890B-3E948F19AA1F}" type="datetimeFigureOut">
              <a:rPr lang="en-US" smtClean="0"/>
              <a:t>10/20/2018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2BC15A-4420-4E35-A859-EEB49759A8FE}" type="slidenum">
              <a:rPr lang="en-US" smtClean="0"/>
              <a:t>‹#›</a:t>
            </a:fld>
            <a:endParaRPr lang="en-US"/>
          </a:p>
        </p:txBody>
      </p:sp>
    </p:spTree>
    <p:extLst>
      <p:ext uri="{BB962C8B-B14F-4D97-AF65-F5344CB8AC3E}">
        <p14:creationId xmlns:p14="http://schemas.microsoft.com/office/powerpoint/2010/main" val="1792799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Tension has significantly risen between the United States and North Korea in the past recent two</a:t>
            </a:r>
            <a:r>
              <a:rPr lang="en-US" baseline="0" dirty="0" smtClean="0"/>
              <a:t> </a:t>
            </a:r>
            <a:r>
              <a:rPr lang="en-US" dirty="0" smtClean="0"/>
              <a:t>years especially following the successful testing of the intercontinental ballistic missile capabilities in July 2017. The United States government has tried to design strategies that could </a:t>
            </a:r>
            <a:r>
              <a:rPr lang="en-US" baseline="0" dirty="0" smtClean="0"/>
              <a:t> </a:t>
            </a:r>
            <a:r>
              <a:rPr lang="en-US" dirty="0" smtClean="0"/>
              <a:t>deter nuclear-armed North Korea to prevent its threat to the U.S and its allied countries. A debate</a:t>
            </a:r>
            <a:r>
              <a:rPr lang="en-US" baseline="0" dirty="0" smtClean="0"/>
              <a:t> </a:t>
            </a:r>
            <a:r>
              <a:rPr lang="en-US" dirty="0" smtClean="0"/>
              <a:t>has emerged on what best approach should be adopted by the United States to control North Korea's threat.</a:t>
            </a:r>
          </a:p>
        </p:txBody>
      </p:sp>
      <p:sp>
        <p:nvSpPr>
          <p:cNvPr id="4" name="Slide Number Placeholder 3"/>
          <p:cNvSpPr>
            <a:spLocks noGrp="1"/>
          </p:cNvSpPr>
          <p:nvPr>
            <p:ph type="sldNum" sz="quarter" idx="10"/>
          </p:nvPr>
        </p:nvSpPr>
        <p:spPr/>
        <p:txBody>
          <a:bodyPr/>
          <a:lstStyle/>
          <a:p>
            <a:fld id="{0A2BC15A-4420-4E35-A859-EEB49759A8FE}" type="slidenum">
              <a:rPr lang="en-US" smtClean="0"/>
              <a:t>2</a:t>
            </a:fld>
            <a:endParaRPr lang="en-US"/>
          </a:p>
        </p:txBody>
      </p:sp>
    </p:spTree>
    <p:extLst>
      <p:ext uri="{BB962C8B-B14F-4D97-AF65-F5344CB8AC3E}">
        <p14:creationId xmlns:p14="http://schemas.microsoft.com/office/powerpoint/2010/main" val="1096035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Due to the recent test of the intercontinental ballistic missile by North Korea, a critical issue that has emerged in the past months after the 2017 successful test is whether or not the United States would be able to control or deter North Korea if it were to attack the United States. According to McInnis et al. (2017), the United States has considered the military response </a:t>
            </a:r>
            <a:r>
              <a:rPr lang="en-US" baseline="0" dirty="0" smtClean="0"/>
              <a:t> </a:t>
            </a:r>
            <a:r>
              <a:rPr lang="en-US" dirty="0" smtClean="0"/>
              <a:t>approach. Through the Congress, the United States, the federal government, has been engaged in </a:t>
            </a:r>
          </a:p>
          <a:p>
            <a:r>
              <a:rPr lang="en-US" dirty="0" smtClean="0"/>
              <a:t>serious strategies to minimize the threats of nuclear-armed North Korea.</a:t>
            </a:r>
          </a:p>
        </p:txBody>
      </p:sp>
      <p:sp>
        <p:nvSpPr>
          <p:cNvPr id="4" name="Slide Number Placeholder 3"/>
          <p:cNvSpPr>
            <a:spLocks noGrp="1"/>
          </p:cNvSpPr>
          <p:nvPr>
            <p:ph type="sldNum" sz="quarter" idx="10"/>
          </p:nvPr>
        </p:nvSpPr>
        <p:spPr/>
        <p:txBody>
          <a:bodyPr/>
          <a:lstStyle/>
          <a:p>
            <a:fld id="{0A2BC15A-4420-4E35-A859-EEB49759A8FE}" type="slidenum">
              <a:rPr lang="en-US" smtClean="0"/>
              <a:t>3</a:t>
            </a:fld>
            <a:endParaRPr lang="en-US"/>
          </a:p>
        </p:txBody>
      </p:sp>
    </p:spTree>
    <p:extLst>
      <p:ext uri="{BB962C8B-B14F-4D97-AF65-F5344CB8AC3E}">
        <p14:creationId xmlns:p14="http://schemas.microsoft.com/office/powerpoint/2010/main" val="1806377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Apart from the military response, the denuclearization of North Korea could be successfullyachieved differently, negotiation. According to Editorial Board (2018), there can be another way to resolve the issue of denuclearization of North Korea. Even though it would be difficult to achieve, a negotiation process is considered to be safe and considerable, especially when conflict is on edge.</a:t>
            </a:r>
          </a:p>
        </p:txBody>
      </p:sp>
      <p:sp>
        <p:nvSpPr>
          <p:cNvPr id="4" name="Slide Number Placeholder 3"/>
          <p:cNvSpPr>
            <a:spLocks noGrp="1"/>
          </p:cNvSpPr>
          <p:nvPr>
            <p:ph type="sldNum" sz="quarter" idx="10"/>
          </p:nvPr>
        </p:nvSpPr>
        <p:spPr/>
        <p:txBody>
          <a:bodyPr/>
          <a:lstStyle/>
          <a:p>
            <a:fld id="{0A2BC15A-4420-4E35-A859-EEB49759A8FE}" type="slidenum">
              <a:rPr lang="en-US" smtClean="0"/>
              <a:t>4</a:t>
            </a:fld>
            <a:endParaRPr lang="en-US"/>
          </a:p>
        </p:txBody>
      </p:sp>
    </p:spTree>
    <p:extLst>
      <p:ext uri="{BB962C8B-B14F-4D97-AF65-F5344CB8AC3E}">
        <p14:creationId xmlns:p14="http://schemas.microsoft.com/office/powerpoint/2010/main" val="2932383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the denuclearization process should be from both sides, the local and state governments should also take part in the process. Both local and State governments should take part in the denuclearization process by implementing the policies made by the Federal government to stop production of the nuclear elements such as plutonium, uranium, and tritium. The most significant responsibility in the denuclearization remains with the Federal government. Editorial Board (2018) explains that the U.S government, under the presidency, has</a:t>
            </a:r>
            <a:r>
              <a:rPr lang="en-US" baseline="0" dirty="0" smtClean="0"/>
              <a:t> </a:t>
            </a:r>
            <a:r>
              <a:rPr lang="en-US" dirty="0" smtClean="0"/>
              <a:t>undertaken the first steps towards negotiating with North Korea to reduce the nuclear threats it poses to the United States and its people. </a:t>
            </a:r>
          </a:p>
        </p:txBody>
      </p:sp>
      <p:sp>
        <p:nvSpPr>
          <p:cNvPr id="4" name="Slide Number Placeholder 3"/>
          <p:cNvSpPr>
            <a:spLocks noGrp="1"/>
          </p:cNvSpPr>
          <p:nvPr>
            <p:ph type="sldNum" sz="quarter" idx="10"/>
          </p:nvPr>
        </p:nvSpPr>
        <p:spPr/>
        <p:txBody>
          <a:bodyPr/>
          <a:lstStyle/>
          <a:p>
            <a:fld id="{0A2BC15A-4420-4E35-A859-EEB49759A8FE}" type="slidenum">
              <a:rPr lang="en-US" smtClean="0"/>
              <a:t>5</a:t>
            </a:fld>
            <a:endParaRPr lang="en-US"/>
          </a:p>
        </p:txBody>
      </p:sp>
    </p:spTree>
    <p:extLst>
      <p:ext uri="{BB962C8B-B14F-4D97-AF65-F5344CB8AC3E}">
        <p14:creationId xmlns:p14="http://schemas.microsoft.com/office/powerpoint/2010/main" val="246545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2BC15A-4420-4E35-A859-EEB49759A8FE}" type="slidenum">
              <a:rPr lang="en-US" smtClean="0"/>
              <a:t>6</a:t>
            </a:fld>
            <a:endParaRPr lang="en-US"/>
          </a:p>
        </p:txBody>
      </p:sp>
    </p:spTree>
    <p:extLst>
      <p:ext uri="{BB962C8B-B14F-4D97-AF65-F5344CB8AC3E}">
        <p14:creationId xmlns:p14="http://schemas.microsoft.com/office/powerpoint/2010/main" val="24009150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8965" y="739290"/>
            <a:ext cx="8246070" cy="763524"/>
          </a:xfrm>
          <a:noFill/>
          <a:effectLst>
            <a:outerShdw blurRad="50800" dist="38100" dir="2700000" algn="tl" rotWithShape="0">
              <a:prstClr val="black">
                <a:alpha val="40000"/>
              </a:prstClr>
            </a:outerShdw>
          </a:effectLst>
        </p:spPr>
        <p:txBody>
          <a:bodyPr>
            <a:normAutofit/>
          </a:bodyPr>
          <a:lstStyle>
            <a:lvl1pPr algn="ctr">
              <a:defRPr sz="36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48965" y="1502815"/>
            <a:ext cx="8246070" cy="610820"/>
          </a:xfrm>
          <a:noFill/>
        </p:spPr>
        <p:txBody>
          <a:bodyPr>
            <a:normAutofit/>
          </a:bodyPr>
          <a:lstStyle>
            <a:lvl1pPr marL="0" indent="0" algn="ctr">
              <a:buNone/>
              <a:defRPr sz="2800" b="0" i="0">
                <a:solidFill>
                  <a:srgbClr val="9BFF2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281175"/>
            <a:ext cx="8246070" cy="739290"/>
          </a:xfrm>
        </p:spPr>
        <p:txBody>
          <a:bodyPr>
            <a:normAutofit/>
          </a:bodyPr>
          <a:lstStyle>
            <a:lvl1pPr algn="ctr">
              <a:defRPr sz="3600" baseline="0">
                <a:solidFill>
                  <a:srgbClr val="9BFF21"/>
                </a:solidFill>
                <a:effectLst>
                  <a:outerShdw blurRad="50800" dist="38100" dir="2700000" algn="tl" rotWithShape="0">
                    <a:prstClr val="black">
                      <a:alpha val="40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966" y="1044701"/>
            <a:ext cx="8246070" cy="3664916"/>
          </a:xfrm>
        </p:spPr>
        <p:txBody>
          <a:bodyPr/>
          <a:lstStyle>
            <a:lvl1pPr algn="ctr">
              <a:defRPr sz="2800">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4129" y="433880"/>
            <a:ext cx="6260905" cy="572644"/>
          </a:xfrm>
        </p:spPr>
        <p:txBody>
          <a:bodyPr>
            <a:normAutofit/>
          </a:bodyPr>
          <a:lstStyle>
            <a:lvl1pPr algn="l">
              <a:defRPr sz="3600">
                <a:solidFill>
                  <a:srgbClr val="5EEC3C"/>
                </a:solidFill>
                <a:effectLst>
                  <a:outerShdw blurRad="50800" dist="38100" dir="2700000" algn="tl" rotWithShape="0">
                    <a:prstClr val="black">
                      <a:alpha val="40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2434129" y="1198559"/>
            <a:ext cx="6260905" cy="3511061"/>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4" y="281175"/>
            <a:ext cx="8246071" cy="763525"/>
          </a:xfrm>
        </p:spPr>
        <p:txBody>
          <a:bodyPr>
            <a:normAutofit/>
          </a:bodyPr>
          <a:lstStyle>
            <a:lvl1pPr algn="ctr">
              <a:defRPr sz="3600" baseline="0">
                <a:solidFill>
                  <a:srgbClr val="9BFF21"/>
                </a:solidFill>
                <a:effectLst>
                  <a:outerShdw blurRad="50800" dist="38100" dir="2700000" algn="tl" rotWithShape="0">
                    <a:prstClr val="black">
                      <a:alpha val="40000"/>
                    </a:prstClr>
                  </a:outerShdw>
                </a:effectLs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6879" y="1529410"/>
            <a:ext cx="4040188"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536879" y="1960930"/>
            <a:ext cx="4040188" cy="2137871"/>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572000" y="1529410"/>
            <a:ext cx="4041775"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572000" y="1960930"/>
            <a:ext cx="4041775" cy="2137871"/>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xmlns=""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10/20/2018</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xmlns=""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8964" y="739290"/>
            <a:ext cx="8398775" cy="763524"/>
          </a:xfrm>
        </p:spPr>
        <p:txBody>
          <a:bodyPr>
            <a:noAutofit/>
          </a:bodyPr>
          <a:lstStyle/>
          <a:p>
            <a:r>
              <a:rPr lang="en-US" sz="4000" dirty="0">
                <a:solidFill>
                  <a:srgbClr val="FF0000"/>
                </a:solidFill>
                <a:latin typeface="Times New Roman" panose="02020603050405020304" pitchFamily="18" charset="0"/>
                <a:cs typeface="Times New Roman" panose="02020603050405020304" pitchFamily="18" charset="0"/>
              </a:rPr>
              <a:t>Government and National Security</a:t>
            </a:r>
          </a:p>
        </p:txBody>
      </p:sp>
      <p:sp>
        <p:nvSpPr>
          <p:cNvPr id="3" name="Subtitle 2"/>
          <p:cNvSpPr>
            <a:spLocks noGrp="1"/>
          </p:cNvSpPr>
          <p:nvPr>
            <p:ph type="subTitle" idx="1"/>
          </p:nvPr>
        </p:nvSpPr>
        <p:spPr>
          <a:xfrm>
            <a:off x="448965" y="1655519"/>
            <a:ext cx="8246070" cy="763526"/>
          </a:xfrm>
        </p:spPr>
        <p:txBody>
          <a:bodyPr>
            <a:normAutofit/>
          </a:bodyPr>
          <a:lstStyle/>
          <a:p>
            <a:r>
              <a:rPr lang="en-US" dirty="0" smtClean="0"/>
              <a:t>Name </a:t>
            </a:r>
            <a:endParaRPr lang="en-US"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Introduction</a:t>
            </a:r>
          </a:p>
        </p:txBody>
      </p:sp>
      <p:sp>
        <p:nvSpPr>
          <p:cNvPr id="3" name="Content Placeholder 2"/>
          <p:cNvSpPr>
            <a:spLocks noGrp="1"/>
          </p:cNvSpPr>
          <p:nvPr>
            <p:ph idx="1"/>
          </p:nvPr>
        </p:nvSpPr>
        <p:spPr/>
        <p:txBody>
          <a:bodyPr>
            <a:normAutofit/>
          </a:bodyPr>
          <a:lstStyle/>
          <a:p>
            <a:pPr algn="l"/>
            <a:r>
              <a:rPr lang="en-US" sz="2400" dirty="0">
                <a:latin typeface="Times New Roman" panose="02020603050405020304" pitchFamily="18" charset="0"/>
                <a:cs typeface="Times New Roman" panose="02020603050405020304" pitchFamily="18" charset="0"/>
              </a:rPr>
              <a:t>There is significant tension between the united states and North Korea over the past decade due to the development of security issues</a:t>
            </a:r>
          </a:p>
          <a:p>
            <a:pPr algn="l"/>
            <a:r>
              <a:rPr lang="en-US" sz="2400" dirty="0">
                <a:latin typeface="Times New Roman" panose="02020603050405020304" pitchFamily="18" charset="0"/>
                <a:cs typeface="Times New Roman" panose="02020603050405020304" pitchFamily="18" charset="0"/>
              </a:rPr>
              <a:t>The government of us have developed essential strategies to prevent North Korea from being a threat to us and its allied nations</a:t>
            </a:r>
          </a:p>
          <a:p>
            <a:pPr algn="l"/>
            <a:r>
              <a:rPr lang="en-US" sz="2400" dirty="0">
                <a:latin typeface="Times New Roman" panose="02020603050405020304" pitchFamily="18" charset="0"/>
                <a:cs typeface="Times New Roman" panose="02020603050405020304" pitchFamily="18" charset="0"/>
              </a:rPr>
              <a:t> The continuous debate on the measures to take have taken place around the world on the best strategies to create peace between these two nations</a:t>
            </a:r>
          </a:p>
        </p:txBody>
      </p:sp>
    </p:spTree>
    <p:extLst>
      <p:ext uri="{BB962C8B-B14F-4D97-AF65-F5344CB8AC3E}">
        <p14:creationId xmlns:p14="http://schemas.microsoft.com/office/powerpoint/2010/main" val="410330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64" y="128470"/>
            <a:ext cx="8398775" cy="763525"/>
          </a:xfrm>
        </p:spPr>
        <p:txBody>
          <a:bodyPr>
            <a:noAutofit/>
          </a:bodyPr>
          <a:lstStyle/>
          <a:p>
            <a:r>
              <a:rPr lang="en-US" sz="4000" dirty="0">
                <a:latin typeface="Times New Roman" panose="02020603050405020304" pitchFamily="18" charset="0"/>
                <a:cs typeface="Times New Roman" panose="02020603050405020304" pitchFamily="18" charset="0"/>
              </a:rPr>
              <a:t>Military option </a:t>
            </a:r>
          </a:p>
        </p:txBody>
      </p:sp>
      <p:sp>
        <p:nvSpPr>
          <p:cNvPr id="3" name="Content Placeholder 2"/>
          <p:cNvSpPr>
            <a:spLocks noGrp="1"/>
          </p:cNvSpPr>
          <p:nvPr>
            <p:ph idx="1"/>
          </p:nvPr>
        </p:nvSpPr>
        <p:spPr>
          <a:xfrm>
            <a:off x="143556" y="1044701"/>
            <a:ext cx="5955495" cy="3664916"/>
          </a:xfrm>
        </p:spPr>
        <p:txBody>
          <a:bodyPr>
            <a:normAutofit lnSpcReduction="10000"/>
          </a:bodyPr>
          <a:lstStyle/>
          <a:p>
            <a:pPr algn="l"/>
            <a:r>
              <a:rPr lang="en-US" sz="2400" dirty="0">
                <a:latin typeface="Times New Roman" panose="02020603050405020304" pitchFamily="18" charset="0"/>
                <a:cs typeface="Times New Roman" panose="02020603050405020304" pitchFamily="18" charset="0"/>
              </a:rPr>
              <a:t>The use of military option is one of the measures to apply to North Korea to deter them from attacking united states. </a:t>
            </a:r>
          </a:p>
          <a:p>
            <a:pPr algn="l"/>
            <a:r>
              <a:rPr lang="en-US" sz="2400" dirty="0">
                <a:latin typeface="Times New Roman" panose="02020603050405020304" pitchFamily="18" charset="0"/>
                <a:cs typeface="Times New Roman" panose="02020603050405020304" pitchFamily="18" charset="0"/>
              </a:rPr>
              <a:t>The response has been discussed in various platforms such as Congress and stakeholders in the government</a:t>
            </a:r>
          </a:p>
          <a:p>
            <a:pPr algn="l"/>
            <a:r>
              <a:rPr lang="en-US" sz="2400" dirty="0">
                <a:latin typeface="Times New Roman" panose="02020603050405020304" pitchFamily="18" charset="0"/>
                <a:cs typeface="Times New Roman" panose="02020603050405020304" pitchFamily="18" charset="0"/>
              </a:rPr>
              <a:t>However, the dilemma to implement this strategy focus on the consequences to be considered and the threat of tension around the world.</a:t>
            </a:r>
          </a:p>
          <a:p>
            <a:endParaRPr lang="en-US" sz="2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5946345" y="1044700"/>
            <a:ext cx="3197656" cy="4098799"/>
          </a:xfrm>
          <a:prstGeom prst="rect">
            <a:avLst/>
          </a:prstGeom>
        </p:spPr>
      </p:pic>
    </p:spTree>
    <p:extLst>
      <p:ext uri="{BB962C8B-B14F-4D97-AF65-F5344CB8AC3E}">
        <p14:creationId xmlns:p14="http://schemas.microsoft.com/office/powerpoint/2010/main" val="1006101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55" y="281175"/>
            <a:ext cx="8856890" cy="458115"/>
          </a:xfrm>
        </p:spPr>
        <p:txBody>
          <a:bodyPr>
            <a:noAutofit/>
          </a:bodyPr>
          <a:lstStyle/>
          <a:p>
            <a:r>
              <a:rPr lang="en-US" sz="4000" dirty="0" smtClean="0">
                <a:latin typeface="Times New Roman" panose="02020603050405020304" pitchFamily="18" charset="0"/>
                <a:cs typeface="Times New Roman" panose="02020603050405020304" pitchFamily="18" charset="0"/>
              </a:rPr>
              <a:t>Diplomacy Option </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150" y="1044701"/>
            <a:ext cx="5955495" cy="3664916"/>
          </a:xfrm>
        </p:spPr>
        <p:txBody>
          <a:bodyPr>
            <a:normAutofit/>
          </a:bodyPr>
          <a:lstStyle/>
          <a:p>
            <a:pPr algn="l"/>
            <a:r>
              <a:rPr lang="en-US" sz="2600" dirty="0">
                <a:latin typeface="Times New Roman" panose="02020603050405020304" pitchFamily="18" charset="0"/>
                <a:cs typeface="Times New Roman" panose="02020603050405020304" pitchFamily="18" charset="0"/>
              </a:rPr>
              <a:t>This option is another measure considered by the government to pursue negotiations.</a:t>
            </a:r>
          </a:p>
          <a:p>
            <a:pPr algn="l"/>
            <a:r>
              <a:rPr lang="en-US" sz="2600" dirty="0">
                <a:latin typeface="Times New Roman" panose="02020603050405020304" pitchFamily="18" charset="0"/>
                <a:cs typeface="Times New Roman" panose="02020603050405020304" pitchFamily="18" charset="0"/>
              </a:rPr>
              <a:t>It entails the denuclearization of North Korea to resolve the conflict.</a:t>
            </a:r>
          </a:p>
          <a:p>
            <a:pPr algn="l"/>
            <a:r>
              <a:rPr lang="en-US" sz="2600" dirty="0">
                <a:latin typeface="Times New Roman" panose="02020603050405020304" pitchFamily="18" charset="0"/>
                <a:cs typeface="Times New Roman" panose="02020603050405020304" pitchFamily="18" charset="0"/>
              </a:rPr>
              <a:t>The process requires the development of summits to discuss the necessary actions to take.</a:t>
            </a:r>
          </a:p>
          <a:p>
            <a:endParaRPr lang="en-US" dirty="0" smtClean="0"/>
          </a:p>
          <a:p>
            <a:endParaRPr lang="en-US" dirty="0"/>
          </a:p>
        </p:txBody>
      </p:sp>
    </p:spTree>
    <p:extLst>
      <p:ext uri="{BB962C8B-B14F-4D97-AF65-F5344CB8AC3E}">
        <p14:creationId xmlns:p14="http://schemas.microsoft.com/office/powerpoint/2010/main" val="2432312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0605" y="128470"/>
            <a:ext cx="7024429" cy="878054"/>
          </a:xfrm>
        </p:spPr>
        <p:txBody>
          <a:bodyPr>
            <a:noAutofit/>
          </a:bodyPr>
          <a:lstStyle/>
          <a:p>
            <a:r>
              <a:rPr lang="en-US" sz="4000" dirty="0" smtClean="0">
                <a:latin typeface="Times New Roman" panose="02020603050405020304" pitchFamily="18" charset="0"/>
                <a:cs typeface="Times New Roman" panose="02020603050405020304" pitchFamily="18" charset="0"/>
              </a:rPr>
              <a:t>Government Involvement </a:t>
            </a:r>
            <a:endParaRPr lang="en-US" sz="4000"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3197655" y="1198559"/>
            <a:ext cx="5497379" cy="3511061"/>
          </a:xfrm>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This entails the participation of current administration from each side to explain their responsibilities. </a:t>
            </a:r>
          </a:p>
          <a:p>
            <a:r>
              <a:rPr lang="en-US" dirty="0">
                <a:latin typeface="Times New Roman" panose="02020603050405020304" pitchFamily="18" charset="0"/>
                <a:cs typeface="Times New Roman" panose="02020603050405020304" pitchFamily="18" charset="0"/>
              </a:rPr>
              <a:t>The policies agreed upon should then be implemented to stop the production of some elements such as tritium, uranium, and plutonium</a:t>
            </a:r>
          </a:p>
          <a:p>
            <a:r>
              <a:rPr lang="en-US" dirty="0">
                <a:latin typeface="Times New Roman" panose="02020603050405020304" pitchFamily="18" charset="0"/>
                <a:cs typeface="Times New Roman" panose="02020603050405020304" pitchFamily="18" charset="0"/>
              </a:rPr>
              <a:t>For instance, the development of the meeting between the two government heads was an achievement of the century</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1633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556" y="128470"/>
            <a:ext cx="8856890" cy="916230"/>
          </a:xfrm>
        </p:spPr>
        <p:txBody>
          <a:bodyPr>
            <a:noAutofit/>
          </a:bodyPr>
          <a:lstStyle/>
          <a:p>
            <a:r>
              <a:rPr lang="en-US" sz="4000" dirty="0"/>
              <a:t> </a:t>
            </a:r>
            <a:r>
              <a:rPr lang="en-US" sz="4000" dirty="0">
                <a:latin typeface="Times New Roman" panose="02020603050405020304" pitchFamily="18" charset="0"/>
                <a:cs typeface="Times New Roman" panose="02020603050405020304" pitchFamily="18" charset="0"/>
              </a:rPr>
              <a:t>Conclusion </a:t>
            </a:r>
          </a:p>
        </p:txBody>
      </p:sp>
      <p:sp>
        <p:nvSpPr>
          <p:cNvPr id="5" name="Content Placeholder 4"/>
          <p:cNvSpPr>
            <a:spLocks noGrp="1"/>
          </p:cNvSpPr>
          <p:nvPr>
            <p:ph idx="1"/>
          </p:nvPr>
        </p:nvSpPr>
        <p:spPr>
          <a:xfrm>
            <a:off x="1976015" y="1198559"/>
            <a:ext cx="6719019" cy="3511061"/>
          </a:xfrm>
        </p:spPr>
        <p:txBody>
          <a:bodyPr>
            <a:noAutofit/>
          </a:bodyPr>
          <a:lstStyle/>
          <a:p>
            <a:r>
              <a:rPr lang="en-US" sz="2400" dirty="0">
                <a:latin typeface="Times New Roman" panose="02020603050405020304" pitchFamily="18" charset="0"/>
                <a:cs typeface="Times New Roman" panose="02020603050405020304" pitchFamily="18" charset="0"/>
              </a:rPr>
              <a:t>The process of negotiation can sometimes take before it is applied in both the involved nations.</a:t>
            </a:r>
          </a:p>
          <a:p>
            <a:r>
              <a:rPr lang="en-US" sz="2400" dirty="0">
                <a:latin typeface="Times New Roman" panose="02020603050405020304" pitchFamily="18" charset="0"/>
                <a:cs typeface="Times New Roman" panose="02020603050405020304" pitchFamily="18" charset="0"/>
              </a:rPr>
              <a:t>However, as Perkovich (2018</a:t>
            </a:r>
            <a:r>
              <a:rPr lang="en-US" sz="2400" dirty="0" smtClean="0">
                <a:latin typeface="Times New Roman" panose="02020603050405020304" pitchFamily="18" charset="0"/>
                <a:cs typeface="Times New Roman" panose="02020603050405020304" pitchFamily="18" charset="0"/>
              </a:rPr>
              <a:t>) he notes that the ongoing  negotiations have to put up with the reality that North Korea may not e able to do away with their nuclear plants.</a:t>
            </a:r>
          </a:p>
          <a:p>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determination of possible agreement between the counties can be beneficial to protect and prevent destabilization of America to the exposure of nuclear threats.</a:t>
            </a:r>
          </a:p>
        </p:txBody>
      </p:sp>
    </p:spTree>
    <p:extLst>
      <p:ext uri="{BB962C8B-B14F-4D97-AF65-F5344CB8AC3E}">
        <p14:creationId xmlns:p14="http://schemas.microsoft.com/office/powerpoint/2010/main" val="620888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a:t>
            </a:r>
            <a:endParaRPr lang="en-US" dirty="0"/>
          </a:p>
        </p:txBody>
      </p:sp>
      <p:sp>
        <p:nvSpPr>
          <p:cNvPr id="3" name="Content Placeholder 2"/>
          <p:cNvSpPr>
            <a:spLocks noGrp="1"/>
          </p:cNvSpPr>
          <p:nvPr>
            <p:ph idx="1"/>
          </p:nvPr>
        </p:nvSpPr>
        <p:spPr/>
        <p:txBody>
          <a:bodyPr>
            <a:normAutofit fontScale="92500"/>
          </a:bodyPr>
          <a:lstStyle/>
          <a:p>
            <a:r>
              <a:rPr lang="en-US" dirty="0"/>
              <a:t>Berenson, R. (2015). Addressing Pricing Power in Integrated Delivery: The Limits of Antitrust. </a:t>
            </a:r>
            <a:r>
              <a:rPr lang="en-US" i="1" dirty="0"/>
              <a:t>Journal of Health Politics, Policy and Law, 40</a:t>
            </a:r>
            <a:r>
              <a:rPr lang="en-US" dirty="0"/>
              <a:t> (4), 711-744.</a:t>
            </a:r>
          </a:p>
          <a:p>
            <a:r>
              <a:rPr lang="en-US" dirty="0" err="1"/>
              <a:t>Perkovich</a:t>
            </a:r>
            <a:r>
              <a:rPr lang="en-US" dirty="0"/>
              <a:t>, G. (June 04, 2018). </a:t>
            </a:r>
            <a:r>
              <a:rPr lang="en-US"/>
              <a:t>“Key Issues for U.S-North Korea Negotiations.” Carnegie Endowment for International Peace</a:t>
            </a:r>
            <a:endParaRPr lang="en-US"/>
          </a:p>
        </p:txBody>
      </p:sp>
    </p:spTree>
    <p:extLst>
      <p:ext uri="{BB962C8B-B14F-4D97-AF65-F5344CB8AC3E}">
        <p14:creationId xmlns:p14="http://schemas.microsoft.com/office/powerpoint/2010/main" val="9242756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1292</TotalTime>
  <Words>744</Words>
  <Application>Microsoft Office PowerPoint</Application>
  <PresentationFormat>On-screen Show (16:9)</PresentationFormat>
  <Paragraphs>35</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Government and National Security</vt:lpstr>
      <vt:lpstr>Introduction</vt:lpstr>
      <vt:lpstr>Military option </vt:lpstr>
      <vt:lpstr>Diplomacy Option </vt:lpstr>
      <vt:lpstr>Government Involvement </vt:lpstr>
      <vt:lpstr> Conclusion </vt:lpstr>
      <vt:lpstr>References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Kanyoi</cp:lastModifiedBy>
  <cp:revision>171</cp:revision>
  <dcterms:created xsi:type="dcterms:W3CDTF">2013-08-21T19:17:07Z</dcterms:created>
  <dcterms:modified xsi:type="dcterms:W3CDTF">2018-10-20T14:51:36Z</dcterms:modified>
</cp:coreProperties>
</file>